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8"/>
  </p:notesMasterIdLst>
  <p:sldIdLst>
    <p:sldId id="256" r:id="rId2"/>
    <p:sldId id="267" r:id="rId3"/>
    <p:sldId id="271" r:id="rId4"/>
    <p:sldId id="324" r:id="rId5"/>
    <p:sldId id="270" r:id="rId6"/>
    <p:sldId id="277" r:id="rId7"/>
    <p:sldId id="326" r:id="rId8"/>
    <p:sldId id="344" r:id="rId9"/>
    <p:sldId id="276" r:id="rId10"/>
    <p:sldId id="275" r:id="rId11"/>
    <p:sldId id="327" r:id="rId12"/>
    <p:sldId id="274" r:id="rId13"/>
    <p:sldId id="279" r:id="rId14"/>
    <p:sldId id="342" r:id="rId15"/>
    <p:sldId id="329" r:id="rId16"/>
    <p:sldId id="348" r:id="rId17"/>
    <p:sldId id="278" r:id="rId18"/>
    <p:sldId id="328" r:id="rId19"/>
    <p:sldId id="283" r:id="rId20"/>
    <p:sldId id="330" r:id="rId21"/>
    <p:sldId id="335" r:id="rId22"/>
    <p:sldId id="334" r:id="rId23"/>
    <p:sldId id="272" r:id="rId24"/>
    <p:sldId id="282" r:id="rId25"/>
    <p:sldId id="349" r:id="rId26"/>
    <p:sldId id="288" r:id="rId27"/>
    <p:sldId id="287" r:id="rId28"/>
    <p:sldId id="289" r:id="rId29"/>
    <p:sldId id="291" r:id="rId30"/>
    <p:sldId id="292" r:id="rId31"/>
    <p:sldId id="336" r:id="rId32"/>
    <p:sldId id="340" r:id="rId33"/>
    <p:sldId id="339" r:id="rId34"/>
    <p:sldId id="293" r:id="rId35"/>
    <p:sldId id="294" r:id="rId36"/>
    <p:sldId id="295" r:id="rId37"/>
    <p:sldId id="296" r:id="rId38"/>
    <p:sldId id="297" r:id="rId39"/>
    <p:sldId id="298" r:id="rId40"/>
    <p:sldId id="345" r:id="rId41"/>
    <p:sldId id="337" r:id="rId42"/>
    <p:sldId id="299" r:id="rId43"/>
    <p:sldId id="300" r:id="rId44"/>
    <p:sldId id="301" r:id="rId45"/>
    <p:sldId id="302" r:id="rId46"/>
    <p:sldId id="303" r:id="rId47"/>
    <p:sldId id="338" r:id="rId48"/>
    <p:sldId id="304" r:id="rId49"/>
    <p:sldId id="305" r:id="rId50"/>
    <p:sldId id="346" r:id="rId51"/>
    <p:sldId id="347" r:id="rId52"/>
    <p:sldId id="307" r:id="rId53"/>
    <p:sldId id="308" r:id="rId54"/>
    <p:sldId id="309" r:id="rId55"/>
    <p:sldId id="310" r:id="rId56"/>
    <p:sldId id="311" r:id="rId57"/>
    <p:sldId id="313" r:id="rId58"/>
    <p:sldId id="314" r:id="rId59"/>
    <p:sldId id="317" r:id="rId60"/>
    <p:sldId id="318" r:id="rId61"/>
    <p:sldId id="319" r:id="rId62"/>
    <p:sldId id="320" r:id="rId63"/>
    <p:sldId id="322" r:id="rId64"/>
    <p:sldId id="323" r:id="rId65"/>
    <p:sldId id="343" r:id="rId66"/>
    <p:sldId id="290" r:id="rId67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customXml" Target="../customXml/item2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75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Budgeted Expenses</a:t>
            </a:r>
          </a:p>
        </c:rich>
      </c:tx>
      <c:layout>
        <c:manualLayout>
          <c:xMode val="edge"/>
          <c:yMode val="edge"/>
          <c:x val="0.28892312199487796"/>
          <c:y val="3.1947257198599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Categories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98-41F8-9B94-DD61E89E03DE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398-41F8-9B94-DD61E89E03D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1398-41F8-9B94-DD61E89E03DE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1398-41F8-9B94-DD61E89E03DE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1D2D-417D-9076-AA7FCE2F4953}"/>
              </c:ext>
            </c:extLst>
          </c:dPt>
          <c:dLbls>
            <c:dLbl>
              <c:idx val="0"/>
              <c:layout>
                <c:manualLayout>
                  <c:x val="-0.1463520726500197"/>
                  <c:y val="7.758619605374102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98-41F8-9B94-DD61E89E03DE}"/>
                </c:ext>
              </c:extLst>
            </c:dLbl>
            <c:dLbl>
              <c:idx val="1"/>
              <c:layout>
                <c:manualLayout>
                  <c:x val="0.31996525178771396"/>
                  <c:y val="8.713174182806948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98-41F8-9B94-DD61E89E03DE}"/>
                </c:ext>
              </c:extLst>
            </c:dLbl>
            <c:dLbl>
              <c:idx val="2"/>
              <c:layout>
                <c:manualLayout>
                  <c:x val="-5.1268279342860316E-2"/>
                  <c:y val="0.2392529732241376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98-41F8-9B94-DD61E89E03DE}"/>
                </c:ext>
              </c:extLst>
            </c:dLbl>
            <c:dLbl>
              <c:idx val="3"/>
              <c:layout>
                <c:manualLayout>
                  <c:x val="-0.17944657909501904"/>
                  <c:y val="-8.671398382476946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98-41F8-9B94-DD61E89E03DE}"/>
                </c:ext>
              </c:extLst>
            </c:dLbl>
            <c:dLbl>
              <c:idx val="4"/>
              <c:layout>
                <c:manualLayout>
                  <c:x val="-5.5308823216413186E-2"/>
                  <c:y val="0.1711460207067818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D2D-417D-9076-AA7FCE2F49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Public Safety</c:v>
                </c:pt>
                <c:pt idx="1">
                  <c:v>Courts</c:v>
                </c:pt>
                <c:pt idx="2">
                  <c:v>General Gov't</c:v>
                </c:pt>
                <c:pt idx="3">
                  <c:v>County Roads</c:v>
                </c:pt>
                <c:pt idx="4">
                  <c:v>Debt Service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53.1</c:v>
                </c:pt>
                <c:pt idx="1">
                  <c:v>20</c:v>
                </c:pt>
                <c:pt idx="2">
                  <c:v>35.799999999999997</c:v>
                </c:pt>
                <c:pt idx="3">
                  <c:v>12.3</c:v>
                </c:pt>
                <c:pt idx="4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FC-4EF4-91D3-4062FBD1EE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>
      <a:outerShdw blurRad="50800" dist="76200" dir="5400000" algn="ctr" rotWithShape="0">
        <a:srgbClr val="000000">
          <a:alpha val="43137"/>
        </a:srgbClr>
      </a:outerShd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3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A57211EC-EF64-4745-A7E7-12197951EDF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4113"/>
            <a:ext cx="55372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7" y="4444546"/>
            <a:ext cx="5558801" cy="3637020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3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262C2EB5-90BC-4E97-99B4-F4C69089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67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180BF-BB27-456B-9237-4951C05647B0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451C-239E-445E-8BE2-E2E9C21EE90E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4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8D3D-00F0-4F12-A07E-88CD5179CF1E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0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A430-3EE0-4140-99EA-B78A55CBF92D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0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8E27-1BCD-4F99-A901-7EDF8D5AFA63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3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53DC-22B8-4A05-9609-44B645ABD0B5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7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A6F-D3B7-4FE7-A927-E637458C8F20}" type="datetime1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CCC0-AD96-4044-9D65-A7F35B2FC34F}" type="datetime1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9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FC64-1E05-4B6A-BCB5-AB1B6A88625C}" type="datetime1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2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89C7-AA02-4603-AE17-EFDF4230E0B8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7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0080-2D83-4542-A700-DBE4E25EE0DB}" type="datetime1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9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12877-81B0-4C51-A620-4ECE2D969D4A}" type="datetime1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16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4B51-54BF-430D-A4F5-CD47F73AB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183418" cy="2387600"/>
          </a:xfrm>
        </p:spPr>
        <p:txBody>
          <a:bodyPr/>
          <a:lstStyle/>
          <a:p>
            <a:r>
              <a:rPr lang="en-US" dirty="0"/>
              <a:t>Item No. WS1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7989455" cy="1655762"/>
          </a:xfrm>
        </p:spPr>
        <p:txBody>
          <a:bodyPr>
            <a:normAutofit/>
          </a:bodyPr>
          <a:lstStyle/>
          <a:p>
            <a:r>
              <a:rPr lang="en-US" sz="3200" dirty="0"/>
              <a:t>Workshop: Proposed FY 26 Budget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F7F3C-47EF-4857-8F13-1F8D7FAB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8E1B74-B799-42D3-8EF4-726B5E5683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8746436" y="136525"/>
            <a:ext cx="3305092" cy="325994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433365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339" y="372533"/>
            <a:ext cx="9861338" cy="6218421"/>
          </a:xfrm>
        </p:spPr>
        <p:txBody>
          <a:bodyPr>
            <a:normAutofit/>
          </a:bodyPr>
          <a:lstStyle/>
          <a:p>
            <a:r>
              <a:rPr lang="en-US" b="1" u="sng" dirty="0"/>
              <a:t>Investing in Our Biggest Asset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budget emphasizes importance of our existing employees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2.3% COLA –matches rate of inflation (April CPI)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 to equalize pay of similar positions across different offices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Complete implementation of civilian longevity plan, incentivizing retention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Beginning October 1, new pay schedule below: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A2E708-E25E-4CA1-AA74-D44931BC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505781-7BC8-404B-A3F5-C54C03B32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134B96-01C3-4159-BDB1-1E817E5B53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223601"/>
              </p:ext>
            </p:extLst>
          </p:nvPr>
        </p:nvGraphicFramePr>
        <p:xfrm>
          <a:off x="2216838" y="3221252"/>
          <a:ext cx="6132339" cy="2926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44113">
                  <a:extLst>
                    <a:ext uri="{9D8B030D-6E8A-4147-A177-3AD203B41FA5}">
                      <a16:colId xmlns:a16="http://schemas.microsoft.com/office/drawing/2014/main" val="4175936042"/>
                    </a:ext>
                  </a:extLst>
                </a:gridCol>
                <a:gridCol w="2044113">
                  <a:extLst>
                    <a:ext uri="{9D8B030D-6E8A-4147-A177-3AD203B41FA5}">
                      <a16:colId xmlns:a16="http://schemas.microsoft.com/office/drawing/2014/main" val="91917089"/>
                    </a:ext>
                  </a:extLst>
                </a:gridCol>
                <a:gridCol w="2044113">
                  <a:extLst>
                    <a:ext uri="{9D8B030D-6E8A-4147-A177-3AD203B41FA5}">
                      <a16:colId xmlns:a16="http://schemas.microsoft.com/office/drawing/2014/main" val="3679616201"/>
                    </a:ext>
                  </a:extLst>
                </a:gridCol>
              </a:tblGrid>
              <a:tr h="3398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Years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 Pay Period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770302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0-4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531967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5-7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214394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8-9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$3,900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5943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10-12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901478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94957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15-19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857725"/>
                  </a:ext>
                </a:extLst>
              </a:tr>
              <a:tr h="339851">
                <a:tc>
                  <a:txBody>
                    <a:bodyPr/>
                    <a:lstStyle/>
                    <a:p>
                      <a:r>
                        <a:rPr lang="en-US" dirty="0"/>
                        <a:t>20+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$9,100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544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379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339" y="372533"/>
            <a:ext cx="9861338" cy="6218421"/>
          </a:xfrm>
        </p:spPr>
        <p:txBody>
          <a:bodyPr>
            <a:normAutofit/>
          </a:bodyPr>
          <a:lstStyle/>
          <a:p>
            <a:r>
              <a:rPr lang="en-US" b="1" u="sng" dirty="0"/>
              <a:t>Investing in Our Biggest Asset (Continued)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proposed change to employee health insurance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enforcement market adjustment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About $1.6 million in additional salaries this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pay is competitive with surrounding agencies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*All listed salaries are before COLA adjustments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A2E708-E25E-4CA1-AA74-D44931BC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505781-7BC8-404B-A3F5-C54C03B32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4082F73-ECBE-4D4D-9D38-B760FA363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76166"/>
              </p:ext>
            </p:extLst>
          </p:nvPr>
        </p:nvGraphicFramePr>
        <p:xfrm>
          <a:off x="1408226" y="3237968"/>
          <a:ext cx="8128000" cy="272766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759360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191708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796162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2661600"/>
                    </a:ext>
                  </a:extLst>
                </a:gridCol>
              </a:tblGrid>
              <a:tr h="38966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Starting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Top of 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Years to Top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770302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JCSO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531967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Cleburne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72,043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89,411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214394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Ellis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72,468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88,226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5943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Parker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62,959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81,244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901478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Venus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60,009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80,647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94957"/>
                  </a:ext>
                </a:extLst>
              </a:tr>
              <a:tr h="389667">
                <a:tc>
                  <a:txBody>
                    <a:bodyPr/>
                    <a:lstStyle/>
                    <a:p>
                      <a:r>
                        <a:rPr lang="en-US" dirty="0"/>
                        <a:t>Burleson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95,008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857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837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844" y="449179"/>
            <a:ext cx="10035823" cy="6141775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County Clerk ($8,082)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part-time clerk pay to $18.59/hour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County Clerk Travel – new location added in Alvarado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NEW travel allowance for Chief Deputy ($3,000)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Tax Assessor ($3,000)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in Travel due to number of locations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Veterans Services ($2,600)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Office Manager by $2,600 to reflect additional duties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District Attorney ($5,000)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one Attorney position to $138,563 to better align with duties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Personnel (-$5,242)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Reductions in three positions to set equal to a new position at $62,000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B811C6-8DAE-409B-921C-C4C45FF9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E3D96A-4E0D-4E21-BC89-698E90B732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11050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662" y="267045"/>
            <a:ext cx="9796013" cy="6454430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Facilities Management ($14,552)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Mail Room Clerk increase of $4,952 to make both positions equal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HVAC Stipend for 1 licensed employee - $3,600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Electrician Stipend for 1 licensed employee - $3,600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EPA license stipend – 1 @ $1,200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Assistant Director eligible for Facility Management Certification Pay - $1,200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Elections ($13,408)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3 Clerk II Positions equalized at $45,000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Medical Examiner (less than $500 net increase)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Set two Death Investigators to $63,361 (one increase, one decrease)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Extension Office (-$8,894)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Decrease in County’s portion of Extension Agent salary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Juvenile Services ($105,000)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Assistant Director - position from JJAEP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CB9755-393E-4FD7-B2D6-40E8CABE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1738AF-90F9-48E7-AB5C-77FCB7050B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52380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171" y="449179"/>
            <a:ext cx="10251345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Sheriff and Jail ($40,393)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Food Service Manager increase to $70,500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Kitchen Corporal Position increase to $61,000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Convert Clerk III to Jailer Position ($2,119 increase)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Special Projects Coordinator increase to $56,390 (Commissary Funded – 0 to GF)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Stipends($22,146)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4 additional Sergeant stipends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1 training stipend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1 recreational stipend (jail)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Needed Increases(as much as $100,000)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of at least $4,000 to each command staff officer in JCSO and Jail to keep pace with step increases (~$40,000)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to Sheriff, Constables, JPs, and Fire Marshall to keep them paid more than their subordinates (~$40,000)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F4785F-80C6-49A7-B9A2-5AB4AFEB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93F2DA-1B43-4B49-A865-63F11C55E3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67199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6905" y="449179"/>
            <a:ext cx="8361835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Adjustments total about $200,000, including any changes to command staff and elected officials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$500,000 for Longevity Plan implementation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Additional $1.6 million for law enforcement pay increases (including fringe)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COLAs – approximately $1.5 million, countywide (including fringe)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F4785F-80C6-49A7-B9A2-5AB4AFEB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93F2DA-1B43-4B49-A865-63F11C55E3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650060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BF6C8-275A-054F-4558-04B4A2E78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E0418E-2BE1-6594-686E-D71E3944E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49179"/>
            <a:ext cx="9562032" cy="6408821"/>
          </a:xfrm>
        </p:spPr>
        <p:txBody>
          <a:bodyPr>
            <a:normAutofit/>
          </a:bodyPr>
          <a:lstStyle/>
          <a:p>
            <a:r>
              <a:rPr lang="en-US" b="1" u="sng" dirty="0"/>
              <a:t>Adjustments to Existing Positions</a:t>
            </a:r>
          </a:p>
          <a:p>
            <a:endParaRPr lang="en-US" sz="8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Restructuring Clerk positions, countywide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Total cost - $100,000 across 144 positions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Increases lowest paid position from $33,000 - $36,000 (plus COLA)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Moves from 3 levels of Clerk to 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Based on current salaries – aligns each position within grades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Will need to write better job descriptions before next budget year</a:t>
            </a:r>
          </a:p>
          <a:p>
            <a:pPr lvl="1" algn="l"/>
            <a:endParaRPr lang="en-US" dirty="0"/>
          </a:p>
          <a:p>
            <a:pPr lvl="1"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5FFD9C-70FF-532B-35FB-1C7178A9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A95774-D5A4-175A-13DA-096BAB1048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8BB395-5309-1510-7655-6E8E4E9DD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523996"/>
              </p:ext>
            </p:extLst>
          </p:nvPr>
        </p:nvGraphicFramePr>
        <p:xfrm>
          <a:off x="2538100" y="3845608"/>
          <a:ext cx="6323888" cy="2793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8383">
                  <a:extLst>
                    <a:ext uri="{9D8B030D-6E8A-4147-A177-3AD203B41FA5}">
                      <a16:colId xmlns:a16="http://schemas.microsoft.com/office/drawing/2014/main" val="3197703334"/>
                    </a:ext>
                  </a:extLst>
                </a:gridCol>
                <a:gridCol w="3197311">
                  <a:extLst>
                    <a:ext uri="{9D8B030D-6E8A-4147-A177-3AD203B41FA5}">
                      <a16:colId xmlns:a16="http://schemas.microsoft.com/office/drawing/2014/main" val="4051624508"/>
                    </a:ext>
                  </a:extLst>
                </a:gridCol>
                <a:gridCol w="1938194">
                  <a:extLst>
                    <a:ext uri="{9D8B030D-6E8A-4147-A177-3AD203B41FA5}">
                      <a16:colId xmlns:a16="http://schemas.microsoft.com/office/drawing/2014/main" val="121337494"/>
                    </a:ext>
                  </a:extLst>
                </a:gridCol>
              </a:tblGrid>
              <a:tr h="3224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>
                          <a:effectLst/>
                        </a:rPr>
                        <a:t>Proposed Titles</a:t>
                      </a:r>
                      <a:endParaRPr lang="en-US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effectLst/>
                        </a:rPr>
                        <a:t>Salary For Position (Before COLA)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>
                          <a:effectLst/>
                        </a:rPr>
                        <a:t>Grade</a:t>
                      </a:r>
                      <a:endParaRPr lang="en-US" sz="14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1448323334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$36-40,000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83462174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$43-45,000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3836686245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III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$48-50,000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1477688850"/>
                  </a:ext>
                </a:extLst>
              </a:tr>
              <a:tr h="489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IV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$52-55,000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2379365114"/>
                  </a:ext>
                </a:extLst>
              </a:tr>
              <a:tr h="515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Clerk 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$58-61,000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/>
                </a:tc>
                <a:extLst>
                  <a:ext uri="{0D108BD9-81ED-4DB2-BD59-A6C34878D82A}">
                    <a16:rowId xmlns:a16="http://schemas.microsoft.com/office/drawing/2014/main" val="3513755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368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564" y="136526"/>
            <a:ext cx="9735111" cy="6584950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/>
              <a:t>Limited Opportunities for New Employee Positions </a:t>
            </a:r>
          </a:p>
          <a:p>
            <a:r>
              <a:rPr lang="en-US" b="1" u="sng" dirty="0"/>
              <a:t>(Net Plus 9 New Positions – Non Law Enforcement)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Clerk(Plus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to serve Alvarado Sub Courthouse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Emergency Management/Fire Marshall (Plus 2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Inspector/Deputy Fire Marshall – Fire Code Enforcement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Office Management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Public Works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Facilities Management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Accountant I position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Elections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JP 3 (Plus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Attorney (Plus 1.5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Investigator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Paid Intern Position(s)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Extension Office (Plus .5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Part-time Clerk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Removed Long-Term Unfilled Positions (Minus 1 FTE)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Economic Development Director (never filled)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85302A-9F2C-42AD-A35B-C5B6CACF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37E9B9-259B-4122-8A7C-56816FCD00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691093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177" y="267046"/>
            <a:ext cx="10405277" cy="6590954"/>
          </a:xfrm>
        </p:spPr>
        <p:txBody>
          <a:bodyPr>
            <a:normAutofit/>
          </a:bodyPr>
          <a:lstStyle/>
          <a:p>
            <a:r>
              <a:rPr lang="en-US" b="1" u="sng" dirty="0"/>
              <a:t>Limited Opportunities for New Employee Positions </a:t>
            </a:r>
          </a:p>
          <a:p>
            <a:r>
              <a:rPr lang="en-US" b="1" u="sng" dirty="0"/>
              <a:t>(Net 0 New Positions –Law Enforcement)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Last year, the Court added 13 Law Enforcement positions to: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Fully staff the Jail;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staffing at Jail Medical and Commissary;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Create a new Special Response Unit at the JCSO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 to last year’s new deputies, no new positions are requested this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emphasizes increasing pay and filling unfilled positions to increase the number of boots on the ground instead of adding positions that may not be filled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Constables have requested positions that are not currently included for entire Court to consider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New Part-Time Property Clerk for STOP to be paid from their forfeiture funds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85302A-9F2C-42AD-A35B-C5B6CACF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37E9B9-259B-4122-8A7C-56816FCD00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353871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Other Notable Expenses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11 Sheriff Patrol Vehicles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Purchased on rotation – 10 each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additional vehicle requested for new deputies added last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Allocates all FY 2025 SB 22 funds toward this purchase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 Constable Patrol Vehicles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Purchased on rotation – 2 precincts receive 1 vehicle each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Jail Population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More local inmates resulted in a decrease in non-tax revenues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Judicial Salaries Increased by Legislature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Large increases for CCL Judges – paid by County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of Juvenile Board Supplement to $25,000 to each member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0217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788" y="327171"/>
            <a:ext cx="9441888" cy="5832329"/>
          </a:xfrm>
        </p:spPr>
        <p:txBody>
          <a:bodyPr/>
          <a:lstStyle/>
          <a:p>
            <a:r>
              <a:rPr lang="en-US" b="1" u="sng" dirty="0"/>
              <a:t>Budget Timeline</a:t>
            </a:r>
          </a:p>
          <a:p>
            <a:endParaRPr lang="en-US" b="1" u="sng" dirty="0"/>
          </a:p>
          <a:p>
            <a:pPr algn="l"/>
            <a:r>
              <a:rPr lang="en-US" b="1" dirty="0"/>
              <a:t>February</a:t>
            </a:r>
            <a:r>
              <a:rPr lang="en-US" dirty="0"/>
              <a:t> – Commissioners Court adopted Budget Priorities</a:t>
            </a:r>
          </a:p>
          <a:p>
            <a:pPr algn="l"/>
            <a:r>
              <a:rPr lang="en-US" b="1" dirty="0"/>
              <a:t>March</a:t>
            </a:r>
            <a:r>
              <a:rPr lang="en-US" dirty="0"/>
              <a:t> – Department Heads and Elected Officials Prepared Budgets</a:t>
            </a:r>
          </a:p>
          <a:p>
            <a:pPr algn="l"/>
            <a:r>
              <a:rPr lang="en-US" b="1" dirty="0"/>
              <a:t>May/June</a:t>
            </a:r>
            <a:r>
              <a:rPr lang="en-US" dirty="0"/>
              <a:t>– Budget Committee Met with Departments and Offices to Review Budget Requests</a:t>
            </a:r>
          </a:p>
          <a:p>
            <a:pPr algn="l"/>
            <a:r>
              <a:rPr lang="en-US" b="1" dirty="0"/>
              <a:t>June</a:t>
            </a:r>
            <a:r>
              <a:rPr lang="en-US" dirty="0"/>
              <a:t> – Budget Coordinator Compiled Data from Budget Meetings</a:t>
            </a:r>
          </a:p>
          <a:p>
            <a:pPr algn="l"/>
            <a:r>
              <a:rPr lang="en-US" b="1" dirty="0"/>
              <a:t>July 25 </a:t>
            </a:r>
            <a:r>
              <a:rPr lang="en-US" dirty="0"/>
              <a:t>– Certified Tax Appraisal Rolls Completed</a:t>
            </a:r>
          </a:p>
          <a:p>
            <a:pPr algn="l"/>
            <a:r>
              <a:rPr lang="en-US" b="1" dirty="0"/>
              <a:t>August 5-7 </a:t>
            </a:r>
            <a:r>
              <a:rPr lang="en-US" dirty="0"/>
              <a:t>– Budget Workshops</a:t>
            </a:r>
          </a:p>
          <a:p>
            <a:pPr algn="l"/>
            <a:r>
              <a:rPr lang="en-US" b="1" dirty="0"/>
              <a:t>August 15 </a:t>
            </a:r>
            <a:r>
              <a:rPr lang="en-US" dirty="0"/>
              <a:t>– File Proposed Budget</a:t>
            </a:r>
          </a:p>
          <a:p>
            <a:pPr algn="l"/>
            <a:r>
              <a:rPr lang="en-US" b="1" dirty="0"/>
              <a:t>September 8</a:t>
            </a:r>
            <a:r>
              <a:rPr lang="en-US" dirty="0"/>
              <a:t> – Adopt Budget and Adopt Tax Rate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8ED344-DBB4-4913-AC54-927733135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9930B1-1D5F-4881-882F-B28CCD4DA5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  <p:sp>
        <p:nvSpPr>
          <p:cNvPr id="4" name="Star: 5 Points 3">
            <a:extLst>
              <a:ext uri="{FF2B5EF4-FFF2-40B4-BE49-F238E27FC236}">
                <a16:creationId xmlns:a16="http://schemas.microsoft.com/office/drawing/2014/main" id="{AA6B2A50-386F-8500-0042-33EBB9315F12}"/>
              </a:ext>
            </a:extLst>
          </p:cNvPr>
          <p:cNvSpPr/>
          <p:nvPr/>
        </p:nvSpPr>
        <p:spPr>
          <a:xfrm>
            <a:off x="387227" y="3820119"/>
            <a:ext cx="384561" cy="384561"/>
          </a:xfrm>
          <a:prstGeom prst="star5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98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Other Notable Expenses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Continuing to pay for construction projects without debt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new funds into the Capital Murder Fund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Increased County’s funding of health insurance by $1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Renewed Ambulance Service Contract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$1.5 million per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2% COLA for retirees and setting TCDRS rate to 11.45%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Absolutely no impact on existing employees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Still paying more than the required rate into TCDRS to fully fund retirement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On track to be 100% funded within 6 years (TCDRS requires plan to be on pace to be fully funded within 20 years)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645397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SB 22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Sheriff’s Office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Significant increases in law enforcement pay over the last three years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Significant purchases of eligible equipment in this budget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Proposed budget calls for funding portion of vehicle purchases from SB 22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Prosecutors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Law requires funds to specifically be used for 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These funds are included in this budget as expenses (and revenues)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pays for fringe benefits to enhance impact of grant funds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expense of about $50,000 per office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2374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099"/>
            <a:ext cx="8801819" cy="5721529"/>
          </a:xfrm>
        </p:spPr>
        <p:txBody>
          <a:bodyPr>
            <a:normAutofit/>
          </a:bodyPr>
          <a:lstStyle/>
          <a:p>
            <a:r>
              <a:rPr lang="en-US" b="1" u="sng" dirty="0"/>
              <a:t>Significant Savings Through Budgeting Process</a:t>
            </a:r>
          </a:p>
          <a:p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Continued focus on spending money more efficiently to achieve three goals: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Eliminate unnecessary recurring expenses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Improve employee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Invest in productivity to slow the rate of growth of expenses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contains software upgrades for multiple offices aimed at increasing their productivity: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ERP/Financial Software set for launch this year;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Tyler Odyssey Court Software major upgrade (and expense);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Law Enforcement investigation and dispatch programs;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Paying for first year of service for SOMA software for multiple cities (paid from fund balance – one-time expense);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Electronic Discovery software that benefits law enforcement and prosecutors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150060-37A7-4C41-A3A7-1572322D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2691B7-54B6-4B48-8E7C-18120B47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612771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Fiscally Conservative Planning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Continued emphasis on reducing recurring expenses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Meeting the needs of a growing County without overextending our resources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Relying on new growth and new construction to fund the bulk of budget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Maintaining healthy fund balances to protect taxpayers from future increases and to continue providing services in times of economic downturn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Cash-funding construction costs without incurring debt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Multiple vehicles purchased from surplus funds instead of being included in FY 26 budget – reducing tax need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80AB1B-7753-443D-B0EF-006CBE7F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346613-D9F4-4A03-9F7D-A81493AA5C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73284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4473" y="480291"/>
            <a:ext cx="9301018" cy="5876059"/>
          </a:xfrm>
        </p:spPr>
        <p:txBody>
          <a:bodyPr>
            <a:normAutofit/>
          </a:bodyPr>
          <a:lstStyle/>
          <a:p>
            <a:r>
              <a:rPr lang="en-US" b="1" u="sng" dirty="0"/>
              <a:t>Fiscally Conservative Planning – General Fund</a:t>
            </a:r>
          </a:p>
          <a:p>
            <a:endParaRPr lang="en-US" dirty="0"/>
          </a:p>
          <a:p>
            <a:pPr algn="l"/>
            <a:r>
              <a:rPr lang="en-US" dirty="0"/>
              <a:t>				</a:t>
            </a:r>
            <a:r>
              <a:rPr lang="en-US" b="1" dirty="0"/>
              <a:t>FY 2025 		FY 2026 </a:t>
            </a:r>
          </a:p>
          <a:p>
            <a:pPr algn="l"/>
            <a:r>
              <a:rPr lang="en-US" dirty="0"/>
              <a:t>Beginning Fund Balance	$52 million		$54.5 million*</a:t>
            </a:r>
            <a:br>
              <a:rPr lang="en-US" dirty="0"/>
            </a:br>
            <a:r>
              <a:rPr lang="en-US" dirty="0"/>
              <a:t>Total Current Expense		$108.9 million*	$108.9 million*</a:t>
            </a:r>
            <a:br>
              <a:rPr lang="en-US" dirty="0"/>
            </a:br>
            <a:r>
              <a:rPr lang="en-US" dirty="0"/>
              <a:t>Days of Expenses in Fund	174 days		 180 days</a:t>
            </a:r>
          </a:p>
          <a:p>
            <a:pPr algn="l"/>
            <a:r>
              <a:rPr lang="en-US" dirty="0"/>
              <a:t>Recommended Par Value:	180 days		 180 days</a:t>
            </a:r>
          </a:p>
          <a:p>
            <a:pPr algn="l"/>
            <a:r>
              <a:rPr lang="en-US" dirty="0"/>
              <a:t>Days above [below] Par	[6] days		 N/A</a:t>
            </a:r>
          </a:p>
          <a:p>
            <a:pPr algn="l"/>
            <a:endParaRPr lang="en-US" dirty="0"/>
          </a:p>
          <a:p>
            <a:pPr algn="l"/>
            <a:r>
              <a:rPr lang="en-US" b="1" dirty="0"/>
              <a:t>*FY 2025 included $5 million transfer to Annex Fund as an expense</a:t>
            </a:r>
          </a:p>
          <a:p>
            <a:pPr algn="l"/>
            <a:r>
              <a:rPr lang="en-US" b="1" dirty="0"/>
              <a:t>*Projections of Fund Balances include the following transfers: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$1.5 million to Health Insurance Fund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$7 million to Annex/CIP Fund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A8123B-B968-4DEE-B8E8-AB94A39CF0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9697235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F92E5-5B1A-5532-D903-262FBB53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Capital Improvement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DE7BC-4A47-5426-4513-392A26CE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Major projects planned over the next 7 years:</a:t>
            </a:r>
          </a:p>
          <a:p>
            <a:pPr lvl="1"/>
            <a:r>
              <a:rPr lang="en-US" dirty="0"/>
              <a:t>Potential building purchase and remodel for Tax Office - $3 million</a:t>
            </a:r>
          </a:p>
          <a:p>
            <a:pPr lvl="1"/>
            <a:r>
              <a:rPr lang="en-US" dirty="0"/>
              <a:t>Precinct 3 sub-courthouse construction - $15 million</a:t>
            </a:r>
          </a:p>
          <a:p>
            <a:pPr lvl="1"/>
            <a:r>
              <a:rPr lang="en-US" dirty="0"/>
              <a:t>Annex Building remodel and modernization - $15 million</a:t>
            </a:r>
          </a:p>
          <a:p>
            <a:r>
              <a:rPr lang="en-US" dirty="0"/>
              <a:t>Currently available CIP Funds: $12.1 million</a:t>
            </a:r>
          </a:p>
          <a:p>
            <a:r>
              <a:rPr lang="en-US" dirty="0"/>
              <a:t>At current rate of CIP fund balance growth, we will fund these projects just in time – requires sustained discipline with the budget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Urgent for FY 26: Tax Office and Precinct 3 land purchase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A8432-3A50-FE8F-55E3-7C8BB065F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AB67BF-0804-0185-535A-71EB5485B2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90779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4B51-54BF-430D-A4F5-CD47F73AB5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Departmental Budget Details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F7F3C-47EF-4857-8F13-1F8D7FAB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748634-E4ED-4540-A380-3233AEB27E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756606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/>
          <a:lstStyle/>
          <a:p>
            <a:r>
              <a:rPr lang="en-US" b="1" u="sng" dirty="0"/>
              <a:t>Office and Department Budget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Budget Priorities were provided to Elected Officials and Department Heads in February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Department Heads and Elected Officials drafted proposed budgets and submitted to the Budget Coordinator by April 15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Offices and Departments requesting personnel changes or other significant budget changes met with the budget committee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budget committee reviewed documentation supporting requests, discussed requests, and reached a recommendation on most items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Elected Officials and Department Heads were given the opportunity to present their budget to the Commissioners Court or to accept the committee recommendations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9948CB-CA13-4416-99E1-AFD4CDD65E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2540775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1993076"/>
          </a:xfrm>
        </p:spPr>
        <p:txBody>
          <a:bodyPr/>
          <a:lstStyle/>
          <a:p>
            <a:r>
              <a:rPr lang="en-US" b="1" u="sng" dirty="0"/>
              <a:t>Departments and Offices Accepting Committee Recommendation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These Departments and Offices will not make separate presentations to the Court unless a Court member requests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budget committee recommends approval of the department budgets for each of the following as included in the proposed budget: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01C8FD-8DFD-4169-BAD6-1067B48EF322}"/>
              </a:ext>
            </a:extLst>
          </p:cNvPr>
          <p:cNvSpPr txBox="1"/>
          <p:nvPr/>
        </p:nvSpPr>
        <p:spPr>
          <a:xfrm>
            <a:off x="838200" y="2429141"/>
            <a:ext cx="9286613" cy="424731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Clerk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Judge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Veterans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Emergency Management/Fire Marshal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Radio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Engineering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Public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Facilities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Purchasing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Court-at-Law 1 and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Courts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Clerk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Jury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JP Courts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County Attorney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Attorney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Auditor (approved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Juvenile Probation (recommended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Adult Probation (recommended by Board)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Treasurer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Tax Assessor-Collector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Extension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Elections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Medical Examiner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Hamm Creek Park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7E043E-C1BB-4E7B-8E9E-9B1C61E197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842902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213543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Clerk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at $43,255 for expansion of County Clerk’s Office - Alvarado Sub-Courthouse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Part-Time/Temporary Employee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Clerk (P01-043) to match Clerk (P01-013) by $2,082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County Clerk by $3000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Add for Chief Deputy -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 due to anticipated out-of-county/out-of-state service fees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Conferences,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algn="l"/>
            <a:r>
              <a:rPr lang="en-US" dirty="0"/>
              <a:t>	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29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77B398-25B4-45C9-A91B-0BFBA29E37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86806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952" y="927100"/>
            <a:ext cx="10531947" cy="5232400"/>
          </a:xfrm>
        </p:spPr>
        <p:txBody>
          <a:bodyPr/>
          <a:lstStyle/>
          <a:p>
            <a:r>
              <a:rPr lang="en-US" b="1" u="sng" dirty="0"/>
              <a:t>Budget Priorities Approved by Court in February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No Tax Rate Increase (other than voter-approved Bond $0.01)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Invest in Existing Employees and Facilities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Limit Opportunities for New Positions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Maintain Healthy Fund Balances to Weather Any Downturn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Invest in Infrastructure to Accommodate Future Growth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Budget Conservatively and Reduce Recurring Expenses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Pursue Grant Opportunities When Possible 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FF0000"/>
                </a:solidFill>
              </a:rPr>
              <a:t>Increase Optional Homestead Exemption to Offset Appraisal Growth, if Possible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dirty="0"/>
              <a:t>No Increase to Employee Health Insurance Contributions, if Possible 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BF6667-27DB-4434-A138-EE083EDF0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03CB7A-6289-4D1D-BA82-DF509491BE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201720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Judge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Juvenile Board Supplemental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Judicial Compensation Bill by $7,000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043040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Commissioners – Moved Dues, Conferences &amp; Training from Road and Bridge to General Fund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Meals on Wheels –increase from $83,000 to $85,480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Removed Small Tools and Small Equipment Repair Lines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Funded NCTCOG Matching Grant (Meals on Wheels)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Set Operating Reserve to $300,000, including Fuel reserve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Set Personnel Reserve to $250,000, including Step reserve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Indigent Cremations by $2,500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CAD Dues decreased nearly $200,000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6714727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 (Continued)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Cash-funding construction projects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funding to Capital Murder Fund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$200,000 transfer last year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pending Capital Murders – trial completed last year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Appeals will continue to accrue costs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Fund balance in excess of $2,000,000 should be sufficient for that case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684270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606649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Non-Departmental (Continued)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Other Increases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City-County Transportation - $4,000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Ambulance Contract - $1.5 million renewal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Lease – Mitel Phone lease expired, reduced from $33,000 to $0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Telephone – IT reduced expense to $392,000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County Projects line funded again ($5,000, additional funds can be transferred in)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7EC93-DDB9-4E13-9233-62FF8D0F73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020926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Veterans Services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Office Manager salary by $2,600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Conducts all required duties as a VSO and managing department. Additional duties warrant additional compensation above other VSO positions.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3271E9-F850-49E6-B6C8-936497BADC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9588208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Emergency Management/Fire Marshal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Manager Position (salary split between both departments) at $54,000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Fire Inspector Position at $63,111 (same as starting Deputy Constable)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(Emergency Mgmt.)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$1,250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 (Emergency Mgmt.)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$960 for Fire Inspector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$1000 for requested additional personnel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To cover county issued firearm, OC spray/less lethal, holster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$1,925 for requested additional personnel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To cover badge and uniforms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Ammunition (Fire Marshal)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$475 for requested additional personnel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D7F15F-163B-4521-9669-58CBEF715E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1822396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Radio Management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797FD2-7B4E-4C95-9308-801E70B263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307448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Engineering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71A90B-7F9F-4F28-88AC-4A32F55085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0936899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Public Works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 at $35,448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7FFA4B-90AC-44B2-9E8B-EA3E4F37F5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33249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8" y="136526"/>
            <a:ext cx="9404562" cy="658495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Facilities Management 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 for Director in the amount of $12,000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Accountant I position at $70,358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Licensed HVAC Stipend at $300/Mo for total of $3,750/yr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Licensed Electrician Stipend at $300/Mo for total of $3,750/yr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Certification pay in the amount of $1,200/yr for EPA License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Certification pay in the amount of $1,200/yr for Certified Facility Manager certification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Custodial Supervisor to Clerk III (No financial impact)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$14,500 for complete warehouse storage needs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Janitorial Supplies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$9,400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Fuels, Additives &amp; DEF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&amp;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$1,500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39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CCF9FB-EDBB-48E1-9553-88760987C0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28248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" y="891820"/>
            <a:ext cx="4839855" cy="5565424"/>
          </a:xfrm>
          <a:noFill/>
        </p:spPr>
        <p:txBody>
          <a:bodyPr>
            <a:normAutofit/>
          </a:bodyPr>
          <a:lstStyle/>
          <a:p>
            <a:r>
              <a:rPr lang="en-US" b="1" u="sng" dirty="0"/>
              <a:t>Where Do Your Tax </a:t>
            </a:r>
            <a:r>
              <a:rPr lang="en-US" sz="2000" b="1" u="sng" dirty="0"/>
              <a:t>Dollars</a:t>
            </a:r>
            <a:r>
              <a:rPr lang="en-US" b="1" u="sng" dirty="0"/>
              <a:t> Go?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Public Safety 	$53.1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Law Enforcement, Jail, Radio, EOC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Courts 		$20.0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Courts, Prosecutors, Juvenile Probation, Indigent Defense, County and District Clerks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Gov’t	$35.8 million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Veterans Services, IT, Historical Preservation, Economic Development, Building Maintenance, Indigent Health, everything else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Roads	$12.3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Debt Service 	$3.9 million</a:t>
            </a:r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BF6667-27DB-4434-A138-EE083EDF0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3051E26-6700-4107-81C4-1C0FE002CE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7432791"/>
              </p:ext>
            </p:extLst>
          </p:nvPr>
        </p:nvGraphicFramePr>
        <p:xfrm>
          <a:off x="5449455" y="406400"/>
          <a:ext cx="5591079" cy="5565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BD4E900-3A83-4F3D-AEAA-3B7DEFAF578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4986559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05EFD-DE31-C87B-597E-2CC909EEF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A11483F-A194-ECE7-985F-E3D4E0630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8" y="136526"/>
            <a:ext cx="9404562" cy="6584950"/>
          </a:xfrm>
        </p:spPr>
        <p:txBody>
          <a:bodyPr>
            <a:normAutofit/>
          </a:bodyPr>
          <a:lstStyle/>
          <a:p>
            <a:r>
              <a:rPr lang="en-US" b="1" u="sng" dirty="0"/>
              <a:t>Facilities Management Cont.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Pest Control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$2,560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$86,500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Landscaping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$14,000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&amp; Services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Electricity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$21,725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Water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Utilities – Gas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$6,000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E09D1-D2B1-51C4-5F71-454E1B2B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0E5461-AE66-0BA5-470A-7E1CA1ABBD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998710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Facilities Management - Mail Room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Personnel Salaries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Clerk II  (F02-037) Position by $4,952 for salary parity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/>
              <a:t>Software Subscription Costs (SBITAs)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b="1" dirty="0"/>
              <a:t>Increase by $500</a:t>
            </a:r>
          </a:p>
          <a:p>
            <a:pPr lvl="2" algn="l"/>
            <a:endParaRPr lang="en-US" b="1" dirty="0"/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7724A2-88D2-43AD-89F3-712F855A86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507258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Purchasing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7E2C3F-5EF0-48CA-AB31-532BC09C14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288188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Information Technology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changes driven by software subscription costs, Tyler Odyssey upgrade, and new automated/AI systems implemented in multiple departments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BA7C36-7CB0-48EE-AD4A-E4B378F0DB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2866971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Courts-at-Law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Court-at-Law No. 1 and No. 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Judicial Compensation Bill by $7,000 per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Statutory salary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Court-at-Law No. 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– increase by $1,500 for supply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– increase by $2,000 for increase in Judicial Conferences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Statutory salary increases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County Court Expense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7724A2-88D2-43AD-89F3-712F855A86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7879718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481" y="257550"/>
            <a:ext cx="9329295" cy="6463925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/>
              <a:t>District Courts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413</a:t>
            </a:r>
            <a:r>
              <a:rPr lang="en-US" baseline="30000" dirty="0"/>
              <a:t>th</a:t>
            </a:r>
            <a:r>
              <a:rPr lang="en-US" dirty="0"/>
              <a:t> District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Jury Expense – Decrease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Postage – Decrease by $800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 – Increase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 – Decrease by $2,000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 – Increase by $2,000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Professional Liability Insurance – Decrease by $2,900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 – Decrease by $400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Misdemeanor Court Appointed Attorneys – Decrease by $8,900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Other Court Appointed Attorneys – Decrease by $41,108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Indigent Court Reporter Records – Increase by $7,900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Other Litigation Expense – Decrease by $1,500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Mediation – Decrease by $900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District Court Expenses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 – Decrease by $300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&amp; Supplies – Increase by $200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&amp; Maintenance – Decrease by $700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 – Increase by $47,923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Mileage Reimbursement – Increase by $16,300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Administrative Judicial District – Increase by $736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Court of Appeals – Increase by $550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Telephone – Decrease by $69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18</a:t>
            </a:r>
            <a:r>
              <a:rPr lang="en-US" baseline="30000" dirty="0"/>
              <a:t>th</a:t>
            </a:r>
            <a:r>
              <a:rPr lang="en-US" dirty="0"/>
              <a:t> District Court and 249</a:t>
            </a:r>
            <a:r>
              <a:rPr lang="en-US" baseline="30000" dirty="0"/>
              <a:t>th</a:t>
            </a:r>
            <a:r>
              <a:rPr lang="en-US" dirty="0"/>
              <a:t> District court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2CC6C3-9315-4EF9-A811-3A941CB724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587716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District Clerk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&amp;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 for rising costs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$2,896 for LexisNexis Subscription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$3,600 due to increase in print services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Mileage Reimbursement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$800 for reimbursement rate increase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63BE0-45D7-428D-BC9E-AE1BF55ABE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046761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District Clerk - Jury Services 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Minor adjustments between lines – budget neutral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Computer Software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 for subscription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63BE0-45D7-428D-BC9E-AE1BF55ABE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758607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Justice Courts</a:t>
            </a:r>
          </a:p>
          <a:p>
            <a:endParaRPr lang="en-US" b="1" u="sng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1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Postage 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 Increase by $1,000 for cost increase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II position at $50,567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JP 4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 for cost increase and more mail outs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1DE157-EED0-44D4-9832-87D9765844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5063371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Attorney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 Fund to pay fringe on SB22 money – will free up about $60,000 for salary increases to move toward parity with DA’s Office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$3,531 due to price increase with Thomson Reuters and LexisNexis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$4,000 moving to software subscriptions line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49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B02A06-851F-4187-BAA4-EEED62D22B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416572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451" y="402672"/>
            <a:ext cx="10033233" cy="6149130"/>
          </a:xfrm>
        </p:spPr>
        <p:txBody>
          <a:bodyPr>
            <a:normAutofit/>
          </a:bodyPr>
          <a:lstStyle/>
          <a:p>
            <a:r>
              <a:rPr lang="en-US" b="1" u="sng" dirty="0"/>
              <a:t>Proposed Budget Highlights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Rate </a:t>
            </a:r>
            <a:r>
              <a:rPr lang="en-US" u="sng" dirty="0"/>
              <a:t>FLAT</a:t>
            </a:r>
            <a:r>
              <a:rPr lang="en-US" dirty="0"/>
              <a:t> other than 1 cent voter-approved Transportation Bond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total tax rate from </a:t>
            </a:r>
            <a:r>
              <a:rPr lang="en-US" u="sng" dirty="0"/>
              <a:t>37.9276</a:t>
            </a:r>
            <a:r>
              <a:rPr lang="en-US" dirty="0"/>
              <a:t> cents to </a:t>
            </a:r>
            <a:r>
              <a:rPr lang="en-US" u="sng" dirty="0"/>
              <a:t>38.9276</a:t>
            </a:r>
            <a:r>
              <a:rPr lang="en-US" dirty="0"/>
              <a:t> cents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Infrastructure: Increasing FMLR funds by about $640,000 (5.5%)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Invest in current employees: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Fully implement civilian longevity plan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Largest law enforcement salary increases in County history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No changes to employee health insurance contributions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COLA based on inflation data (increase matches CPI)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lowest-paid full-time positions in the County to $36,000 plus COLA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Add new positions where necessary to serve the public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Maintain healthy fund balances to weather any storm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602DF7-ABDF-4FEE-9957-67C1C7CB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0F411C-2974-4CA3-9B36-D62EE24779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772765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521A8-9741-A845-CD37-8489ADD0F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8E01A20-82ED-2B8C-97AE-7F87DDEF7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6228707"/>
          </a:xfrm>
        </p:spPr>
        <p:txBody>
          <a:bodyPr>
            <a:normAutofit fontScale="32500" lnSpcReduction="20000"/>
          </a:bodyPr>
          <a:lstStyle/>
          <a:p>
            <a:r>
              <a:rPr lang="en-US" sz="7400" b="1" u="sng" dirty="0"/>
              <a:t>District Attorney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Personnel</a:t>
            </a:r>
            <a:r>
              <a:rPr lang="en-US" sz="6400" dirty="0"/>
              <a:t>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for Attorney II (B03-024) by $5,000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New Investigator position at $81,137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Bilingual Supplemental Compensation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by $600 for B05-001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Part-time/Temporary Employee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1 Temporary Intern at $32,000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1 Temporary Intern - unfunded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$990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$3,462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Law Books and Publications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Increase by $3,455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Polygraph Test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$13,000 to increase dues, conferences and Training and Witness Expense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6200" dirty="0"/>
              <a:t>Fuels, Additives &amp; DEF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5500" dirty="0"/>
              <a:t>Decrease by $871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5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EEDE66-6E51-D2A9-325F-C9E80734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392FD4-9878-3037-726F-0E78A0989F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308104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B8809-837C-79FD-DBAA-D63633396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57A5EF8-F4CC-515C-7657-C1F20ED76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5"/>
            <a:ext cx="9329295" cy="6228707"/>
          </a:xfrm>
        </p:spPr>
        <p:txBody>
          <a:bodyPr>
            <a:normAutofit/>
          </a:bodyPr>
          <a:lstStyle/>
          <a:p>
            <a:r>
              <a:rPr lang="en-US" b="1" u="sng" dirty="0"/>
              <a:t>District Attorney Cont.</a:t>
            </a:r>
          </a:p>
          <a:p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Decrease by $10,299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Professional Liability Insurance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Increase by $116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Mileage Reimbursement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Decrease by $30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Witness Expense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Increase by $1,800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5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33351E-2EA2-05C9-5944-89F58A87C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D8A935-765B-741B-2DA9-981CED5854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49854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706063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Auditor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$5,000 due to increased costs</a:t>
            </a:r>
          </a:p>
          <a:p>
            <a:pPr lvl="1" algn="l"/>
            <a:br>
              <a:rPr lang="en-US" dirty="0"/>
            </a:b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B03A7C-1F2F-4010-852B-4010A666D0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0316678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Juvenile Probation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State budget set by Juvenile Board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Assistant Director position at $105,000 moved from JJAEP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5D2ACF-3A40-4A59-ABD9-03710F1262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2030101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Adult Probation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Budget Set by Board of Judges and primarily funded by the State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684A2-2899-4950-A862-99BA292913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9268539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Personnel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Clerk I position at $36,000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3 positions to $62,000 for parity and to create Benefit Coordinator</a:t>
            </a:r>
          </a:p>
          <a:p>
            <a:pPr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5AA7AF-7FC8-48EA-BFE9-F47DCE7BD4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7003004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Treasurer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budget changes requested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BD3F23-477F-4001-BF0B-D8C3EF632C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3263494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County Tax Assessor-Collector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$28,352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$1,280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$1,046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&amp;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$75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$500 attending 2 additional conferences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CD2789-067B-48C9-B3F2-40F7E62906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3023885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369921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/>
              <a:t>Elections Office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3 Clerk II salary increases by $1,401, $3,110, $8,897 for parity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New Clerk II position at $45,000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Postage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$50,000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Advertising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$3,000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Polling Place Rental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to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Software Subscriptions Costs (SBITAs)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$20,094 moved to Election Services Contracts account for New ES&amp;S Express Vote equipment and contract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7BE9F7-3B72-413F-AACF-2E3E1A8427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9648893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329295" cy="6004795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Extension Office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Extension Agent (B13-001) by $8,894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Part-time/Temporary Employee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PT Clerk at $30,160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Travel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$3,000 to only cover in-county travel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3 agents – additional $40/mo. for a total of $1,440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$1,000 for increase in costs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Fues, Additives &amp; DEF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$1,500 for rental facilities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$20,000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59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110B7A-4568-471C-A171-DC2EFBE335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7859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552466" y="812885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Tax Rate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545432" y="1551963"/>
            <a:ext cx="106840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				</a:t>
            </a:r>
            <a:r>
              <a:rPr lang="en-US" sz="2000" b="1" u="sng" dirty="0"/>
              <a:t>FY 2025</a:t>
            </a:r>
            <a:r>
              <a:rPr lang="en-US" sz="2000" b="1" dirty="0"/>
              <a:t>				</a:t>
            </a:r>
            <a:r>
              <a:rPr lang="en-US" sz="2000" b="1" u="sng" dirty="0"/>
              <a:t>Proposed FY 2026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			$.379276/100			 $.389276/100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			5% or $5,000 			 5% or $5,000 </a:t>
            </a:r>
          </a:p>
          <a:p>
            <a:r>
              <a:rPr lang="en-US" sz="2000" b="1" dirty="0"/>
              <a:t>County Tax Revenue		</a:t>
            </a:r>
            <a:r>
              <a:rPr lang="en-US" sz="2000" dirty="0"/>
              <a:t>	$78.11 million			$84.5 million</a:t>
            </a:r>
          </a:p>
          <a:p>
            <a:r>
              <a:rPr lang="en-US" sz="2000" b="1" dirty="0"/>
              <a:t>FMLR Tax Revenue</a:t>
            </a:r>
            <a:r>
              <a:rPr lang="en-US" sz="2000" dirty="0"/>
              <a:t>			$11.61 million			$12.25 million</a:t>
            </a:r>
          </a:p>
          <a:p>
            <a:endParaRPr lang="en-US" sz="2000" dirty="0"/>
          </a:p>
          <a:p>
            <a:pPr algn="ctr"/>
            <a:r>
              <a:rPr lang="en-US" sz="2000" dirty="0"/>
              <a:t>County Tax Revenue Increase: $6.5m, of which $3.4m comes from new construction</a:t>
            </a:r>
          </a:p>
          <a:p>
            <a:pPr algn="ctr"/>
            <a:r>
              <a:rPr lang="en-US" sz="2000" dirty="0"/>
              <a:t>(an additional $2.2m comes from Bond I&amp;S Debt Rate Increase)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Road and Bridge revenue increase: $637,000, of which $501,000 comes from new construction</a:t>
            </a:r>
          </a:p>
          <a:p>
            <a:pPr algn="ctr"/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F925DB-7983-49DA-B8A6-80403E2BC0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17774737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10649236" cy="6289391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Sheriff’s Office (Administration)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 Stipend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Stipend for SRT Investigator at $3,691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Stipend for Negotiation Deputy at $1,241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Cell Phone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$480 for Deputy (D03-043) phone allowance at 40/mo.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Office Supplies and Furnishings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$6,755 for 5% inflation and 8 chairs for Patrol room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Chairs are $443.59 + $200 shipping + $176 for installation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Tools, Equipment and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$191,067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Inflation adjustment, 20 Holsters, 15 Aimpoint Patrol Rifle Optics, 20 Flashlights, 4 Push to Talk Adapters, 25 Double Magazine cases, 20 Spray holders, 30 Round Magazines, 10 Shotgun stocks, 30 Cling Black, 10 Duty Belts, 15 Equipment for in car Radios, 5 Vests, 6 Flare Kits, 20 Paddle Duty Holsters, Hardware for  60 new tasers, 42 Ballistic Vests, 4 Headsets, 8 AED Units, 4 Aiming Lasers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$2,400 to cover Reserve Deputies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 Equipment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$2,717 (Bundled 5 BWC, 60 tasers and </a:t>
            </a:r>
            <a:r>
              <a:rPr lang="en-US" dirty="0" err="1"/>
              <a:t>DraftOne</a:t>
            </a:r>
            <a:r>
              <a:rPr lang="en-US" dirty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FD9A51-D7E2-4DA3-A18B-5038970E36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814558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751" y="214822"/>
            <a:ext cx="10902049" cy="6373986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/>
              <a:t>Sheriff’s Office (Administration)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Ammunition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$54,826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Crime Scene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$981 for 5% inflation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$1,016 (moved Leads Online to IT budget)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Professional Liability Insurance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$49,475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Software Subscription Costs (SBITAs)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$120,302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11 fleet in car cameras (year 2), Lexipol subscription increase, Power DMS subscription increase, 11 fleet in car cameras (year 1), Add additional 5 BWC, 60 tasers and </a:t>
            </a:r>
            <a:r>
              <a:rPr lang="en-US" dirty="0" err="1"/>
              <a:t>DraftOne</a:t>
            </a:r>
            <a:r>
              <a:rPr lang="en-US" dirty="0"/>
              <a:t>, </a:t>
            </a:r>
            <a:r>
              <a:rPr lang="en-US" dirty="0" err="1"/>
              <a:t>GrayKey</a:t>
            </a:r>
            <a:r>
              <a:rPr lang="en-US" dirty="0"/>
              <a:t> software subscription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Dues, Conferences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$2,856 for 5% inflation and personnel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Transportation of Prisoners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$2,000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$20,075 for 5% inflation and patrol car repair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Non-Cap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$21,536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11 Kenwood dash mount radios, 11 in car cameras for new vehicles, 4 night vision monocular, 1 printer</a:t>
            </a:r>
          </a:p>
          <a:p>
            <a:pPr lvl="1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20B825-FCBF-4290-8D5E-60E468C9C9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579217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10059576" cy="6004795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/>
              <a:t>Sheriff’s Office (Jail)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Food Service Manager Position by $9,151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Kitchen Corporal position to Assistant Food Service Manager and increase salary by $7,787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Retitle Clerk III (F03-038) to Jailer position and increase by $2,119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SO Stipend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4 additional Floor Sergeants, 1 Training Department, 1 Recreational Officer at $3,691 ea. for a total of $22,146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Uniform Allowance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Decrease by $1,200 if Clerk III (F03-038) gets retiled to Jailer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Prisoner Supplies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$23,680 due to increase in cost and more prisoners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$156,381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For 8 boilers, Padding repairs in C5 and C1, C5 Heater parts, Jail door parts for lock repairs, replace 25 parking lot lights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$640 for </a:t>
            </a:r>
            <a:r>
              <a:rPr lang="en-US" dirty="0" err="1"/>
              <a:t>Mentalix</a:t>
            </a:r>
            <a:r>
              <a:rPr lang="en-US" dirty="0"/>
              <a:t> Annual Price Increase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 Lease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New line at $1,000 for welding tanks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Equipment-Capital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Set at $10,079 for Zero-Turn Lawn Mower for Creek Crew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C2505D-3271-4988-BE74-4A21A043C8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32203576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Sheriff’s Office (Jail Medical)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 requested budget changes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3F5C31-9E8E-4814-9A40-70F8593B99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976550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Hamm Creek Park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Building/Property Repair and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$7,000 for Pre-Emergent and ground surfactants 2 treatments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91730A-0523-471B-931A-284A761146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19230874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117" y="351554"/>
            <a:ext cx="9442867" cy="6004795"/>
          </a:xfrm>
        </p:spPr>
        <p:txBody>
          <a:bodyPr>
            <a:normAutofit/>
          </a:bodyPr>
          <a:lstStyle/>
          <a:p>
            <a:r>
              <a:rPr lang="en-US" b="1" u="sng" dirty="0"/>
              <a:t>Medical Examiner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Personnel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Budget neutral - Reduced budgeted amount in one Investigator position and increased another to bring parity between all Investigators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Fees and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$4,520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Vehicle &amp; heavy Machinery Repair &amp;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by $1,000</a:t>
            </a:r>
          </a:p>
          <a:p>
            <a:pPr lvl="1"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91730A-0523-471B-931A-284A761146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17054963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7" y="927100"/>
            <a:ext cx="8630502" cy="5232400"/>
          </a:xfrm>
        </p:spPr>
        <p:txBody>
          <a:bodyPr/>
          <a:lstStyle/>
          <a:p>
            <a:r>
              <a:rPr lang="en-US" b="1" u="sng" dirty="0"/>
              <a:t>Departments and Offices Presenting to the Court Separately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Constables, Pct. 1, 2, 3, and 4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Facilities Management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Sheriff’s Office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AA9CF1-208E-43AD-9113-38702DAA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66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538095-5C30-4AC4-A326-68C4249B3E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5502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609987" y="700200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Tax Rate – Impact on Existing Average Homestead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708378" y="1631476"/>
            <a:ext cx="106454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</a:t>
            </a:r>
            <a:r>
              <a:rPr lang="en-US" sz="2000" b="1" u="sng" dirty="0"/>
              <a:t>2025 Average Homestead</a:t>
            </a:r>
            <a:r>
              <a:rPr lang="en-US" sz="2000" b="1" dirty="0"/>
              <a:t>			</a:t>
            </a:r>
            <a:r>
              <a:rPr lang="en-US" sz="2000" b="1" u="sng" dirty="0"/>
              <a:t>2026 Average Homestead</a:t>
            </a:r>
            <a:r>
              <a:rPr lang="en-US" sz="2000" b="1" dirty="0"/>
              <a:t>		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$.379276/100					$.389276/100 	 		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5% or $5,000						5% or $5,000		 		</a:t>
            </a:r>
          </a:p>
          <a:p>
            <a:r>
              <a:rPr lang="en-US" sz="2000" b="1" dirty="0"/>
              <a:t>Valuation		</a:t>
            </a:r>
            <a:r>
              <a:rPr lang="en-US" sz="2000" dirty="0"/>
              <a:t>$301,742 (average)				$304,470 (average market value) 		</a:t>
            </a:r>
          </a:p>
          <a:p>
            <a:r>
              <a:rPr lang="en-US" sz="2000" b="1" dirty="0"/>
              <a:t>Less Homestead</a:t>
            </a:r>
            <a:r>
              <a:rPr lang="en-US" sz="2000" dirty="0"/>
              <a:t>	$286,655 						$289,246.50		 		</a:t>
            </a:r>
          </a:p>
          <a:p>
            <a:r>
              <a:rPr lang="en-US" sz="2000" b="1" dirty="0"/>
              <a:t>Estimated Tax</a:t>
            </a:r>
            <a:r>
              <a:rPr lang="en-US" sz="2000" dirty="0"/>
              <a:t>	</a:t>
            </a:r>
            <a:r>
              <a:rPr lang="en-US" sz="2000" u="sng" dirty="0"/>
              <a:t>$1,087.21</a:t>
            </a:r>
            <a:r>
              <a:rPr lang="en-US" sz="2000" dirty="0"/>
              <a:t>						</a:t>
            </a:r>
            <a:r>
              <a:rPr lang="en-US" sz="2000" u="sng" dirty="0"/>
              <a:t>$1,125.96</a:t>
            </a:r>
            <a:r>
              <a:rPr lang="en-US" sz="2000" dirty="0"/>
              <a:t>		 		</a:t>
            </a:r>
            <a:endParaRPr lang="en-US" sz="2000" u="sng" dirty="0"/>
          </a:p>
          <a:p>
            <a:endParaRPr lang="en-US" sz="2000" dirty="0"/>
          </a:p>
          <a:p>
            <a:pPr algn="ctr"/>
            <a:r>
              <a:rPr lang="en-US" sz="2000" b="1" dirty="0"/>
              <a:t>Estimated Tax Increase on the Average Homestead: </a:t>
            </a:r>
            <a:r>
              <a:rPr lang="en-US" sz="2000" b="1" u="sng" dirty="0"/>
              <a:t>$38.75 per year or $3.23/month</a:t>
            </a:r>
            <a:endParaRPr lang="en-US" sz="2000" b="1" dirty="0"/>
          </a:p>
          <a:p>
            <a:pPr algn="ctr"/>
            <a:endParaRPr lang="en-US" sz="20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446EA3-01EE-4AC8-8067-C2A925B42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04576" y="136524"/>
            <a:ext cx="2146951" cy="2117621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014498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5D3FC0-42CF-487B-8464-DF9269D17366}"/>
              </a:ext>
            </a:extLst>
          </p:cNvPr>
          <p:cNvSpPr txBox="1"/>
          <p:nvPr/>
        </p:nvSpPr>
        <p:spPr>
          <a:xfrm>
            <a:off x="1609987" y="700200"/>
            <a:ext cx="83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Long-Term Tax Rate Trends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8A1DAF-E7DA-457A-886A-8531AC001BFA}"/>
              </a:ext>
            </a:extLst>
          </p:cNvPr>
          <p:cNvSpPr txBox="1"/>
          <p:nvPr/>
        </p:nvSpPr>
        <p:spPr>
          <a:xfrm>
            <a:off x="708378" y="1631476"/>
            <a:ext cx="106454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000" dirty="0"/>
              <a:t>			</a:t>
            </a:r>
            <a:r>
              <a:rPr lang="en-US" sz="2000" b="1" u="sng" dirty="0"/>
              <a:t>2023 Average Homestead</a:t>
            </a:r>
            <a:r>
              <a:rPr lang="en-US" sz="2000" b="1" dirty="0"/>
              <a:t>				</a:t>
            </a:r>
            <a:r>
              <a:rPr lang="en-US" sz="2000" b="1" u="sng" dirty="0"/>
              <a:t>2026 Average Homestead</a:t>
            </a:r>
            <a:r>
              <a:rPr lang="en-US" sz="2000" b="1" dirty="0"/>
              <a:t>		</a:t>
            </a:r>
            <a:r>
              <a:rPr lang="en-US" sz="2000" b="1" u="sng" dirty="0"/>
              <a:t> </a:t>
            </a:r>
          </a:p>
          <a:p>
            <a:endParaRPr lang="en-US" sz="2000" b="1" u="sng" dirty="0"/>
          </a:p>
          <a:p>
            <a:r>
              <a:rPr lang="en-US" sz="2000" b="1" dirty="0"/>
              <a:t>Total Tax Rate</a:t>
            </a:r>
            <a:r>
              <a:rPr lang="en-US" sz="2000" dirty="0"/>
              <a:t>	$.415/100							$.389276/100 		 </a:t>
            </a:r>
          </a:p>
          <a:p>
            <a:r>
              <a:rPr lang="en-US" sz="2000" b="1" dirty="0"/>
              <a:t>Homestead</a:t>
            </a:r>
            <a:r>
              <a:rPr lang="en-US" sz="2000" dirty="0"/>
              <a:t>		1% or $5,000 						5% or $5,000 		 </a:t>
            </a:r>
          </a:p>
          <a:p>
            <a:r>
              <a:rPr lang="en-US" sz="2000" b="1" dirty="0"/>
              <a:t>Valuation		</a:t>
            </a:r>
            <a:r>
              <a:rPr lang="en-US" sz="2000" dirty="0"/>
              <a:t>$231,408 (average)					$304,470 (average market value) 	 </a:t>
            </a:r>
          </a:p>
          <a:p>
            <a:r>
              <a:rPr lang="en-US" sz="2000" b="1" dirty="0"/>
              <a:t>Less Homestead</a:t>
            </a:r>
            <a:r>
              <a:rPr lang="en-US" sz="2000" dirty="0"/>
              <a:t>	$226,408							$289,246.50		 			 </a:t>
            </a:r>
          </a:p>
          <a:p>
            <a:r>
              <a:rPr lang="en-US" sz="2000" b="1" dirty="0"/>
              <a:t>Estimated Tax</a:t>
            </a:r>
            <a:r>
              <a:rPr lang="en-US" sz="2000" dirty="0"/>
              <a:t>	</a:t>
            </a:r>
            <a:r>
              <a:rPr lang="en-US" sz="2000" u="sng" dirty="0"/>
              <a:t>$939.59</a:t>
            </a:r>
            <a:r>
              <a:rPr lang="en-US" sz="2000" dirty="0"/>
              <a:t>								</a:t>
            </a:r>
            <a:r>
              <a:rPr lang="en-US" sz="2000" u="sng" dirty="0"/>
              <a:t> $1,125.96 </a:t>
            </a:r>
            <a:r>
              <a:rPr lang="en-US" sz="2000" dirty="0"/>
              <a:t>	</a:t>
            </a:r>
          </a:p>
          <a:p>
            <a:endParaRPr lang="en-US" sz="2000" dirty="0"/>
          </a:p>
          <a:p>
            <a:pPr algn="ctr"/>
            <a:r>
              <a:rPr lang="en-US" sz="2000" b="1" dirty="0"/>
              <a:t>The average homestead tax has increased approximately $15/month in the last 3 years</a:t>
            </a:r>
          </a:p>
          <a:p>
            <a:pPr algn="ctr"/>
            <a:endParaRPr lang="en-US" sz="20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58626-2220-44BE-9720-D0A39CF5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446EA3-01EE-4AC8-8067-C2A925B42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13121" y="136525"/>
            <a:ext cx="2138406" cy="21091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4293417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/>
          <a:lstStyle/>
          <a:p>
            <a:r>
              <a:rPr lang="en-US" b="1" u="sng" dirty="0"/>
              <a:t>Lateral Road (FMLR) Rate</a:t>
            </a:r>
          </a:p>
          <a:p>
            <a:endParaRPr lang="en-US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Rate steady at 5 cents/$100 valuation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Funds are restricted to use for county roads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Increase in total funding from $11.6 million to $12.25 million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Additional recurring expenses moved to general fund to free up more funding for road 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Commissioners will determine how to divide the funds amongst the Precincts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41A0FF-D789-490D-8FDB-8774F34EF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BDD952-BECC-49E1-9F7D-0B6BEA89AC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924679" y="136525"/>
            <a:ext cx="2126848" cy="209779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803206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6A1C0CC502D245B125649852F54C1A" ma:contentTypeVersion="8" ma:contentTypeDescription="Create a new document." ma:contentTypeScope="" ma:versionID="7c55532df89064053ce320099134fefb">
  <xsd:schema xmlns:xsd="http://www.w3.org/2001/XMLSchema" xmlns:xs="http://www.w3.org/2001/XMLSchema" xmlns:p="http://schemas.microsoft.com/office/2006/metadata/properties" xmlns:ns2="f66f0eb7-a69a-45ca-9a02-652e97d2a615" targetNamespace="http://schemas.microsoft.com/office/2006/metadata/properties" ma:root="true" ma:fieldsID="adf8480f579e031913725c3bd3d24e5f" ns2:_="">
    <xsd:import namespace="f66f0eb7-a69a-45ca-9a02-652e97d2a6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f0eb7-a69a-45ca-9a02-652e97d2a6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s" ma:index="1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6f0eb7-a69a-45ca-9a02-652e97d2a615" xsi:nil="true"/>
  </documentManagement>
</p:properties>
</file>

<file path=customXml/itemProps1.xml><?xml version="1.0" encoding="utf-8"?>
<ds:datastoreItem xmlns:ds="http://schemas.openxmlformats.org/officeDocument/2006/customXml" ds:itemID="{45758E7E-CB9E-4008-B8A6-E886A09EF40B}"/>
</file>

<file path=customXml/itemProps2.xml><?xml version="1.0" encoding="utf-8"?>
<ds:datastoreItem xmlns:ds="http://schemas.openxmlformats.org/officeDocument/2006/customXml" ds:itemID="{4AD62681-21CE-46E9-8230-1BFE9E4F09C9}"/>
</file>

<file path=customXml/itemProps3.xml><?xml version="1.0" encoding="utf-8"?>
<ds:datastoreItem xmlns:ds="http://schemas.openxmlformats.org/officeDocument/2006/customXml" ds:itemID="{747D4DC4-CD01-4D1E-84A5-EDB44EE1540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7171</TotalTime>
  <Words>4838</Words>
  <Application>Microsoft Office PowerPoint</Application>
  <PresentationFormat>Widescreen</PresentationFormat>
  <Paragraphs>1055</Paragraphs>
  <Slides>66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Arial</vt:lpstr>
      <vt:lpstr>Calibri</vt:lpstr>
      <vt:lpstr>Calibri Light</vt:lpstr>
      <vt:lpstr>Courier New</vt:lpstr>
      <vt:lpstr>Wingdings</vt:lpstr>
      <vt:lpstr>Office Theme</vt:lpstr>
      <vt:lpstr>Item No. WS1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Capital Improvement Planning</vt:lpstr>
      <vt:lpstr>Departmental Budget Details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 No. WS2</dc:title>
  <dc:creator>Christopher Boedeker</dc:creator>
  <cp:lastModifiedBy>Christopher Boedeker</cp:lastModifiedBy>
  <cp:revision>269</cp:revision>
  <cp:lastPrinted>2025-07-18T20:09:47Z</cp:lastPrinted>
  <dcterms:created xsi:type="dcterms:W3CDTF">2023-02-13T14:13:40Z</dcterms:created>
  <dcterms:modified xsi:type="dcterms:W3CDTF">2025-08-01T18:49:17Z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0x010100B46A1C0CC502D245B125649852F54C1A</vt:lpwstr>
  </property>
</Properties>
</file>